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62" r:id="rId3"/>
    <p:sldId id="257" r:id="rId4"/>
    <p:sldId id="263" r:id="rId5"/>
    <p:sldId id="258" r:id="rId6"/>
    <p:sldId id="264" r:id="rId7"/>
    <p:sldId id="259" r:id="rId8"/>
    <p:sldId id="265" r:id="rId9"/>
    <p:sldId id="260" r:id="rId10"/>
    <p:sldId id="266" r:id="rId11"/>
    <p:sldId id="261" r:id="rId12"/>
    <p:sldId id="267" r:id="rId13"/>
  </p:sldIdLst>
  <p:sldSz cx="11430000" cy="11430000"/>
  <p:notesSz cx="6858000" cy="9144000"/>
  <p:embeddedFontLst>
    <p:embeddedFont>
      <p:font typeface="Roboto Condensed" panose="02000000000000000000" pitchFamily="2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600">
          <p15:clr>
            <a:srgbClr val="747775"/>
          </p15:clr>
        </p15:guide>
        <p15:guide id="2" pos="360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3972" y="1012"/>
      </p:cViewPr>
      <p:guideLst>
        <p:guide orient="horz" pos="3600"/>
        <p:guide pos="36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b819888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b8198886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ecb32a425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ecb32a425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ecb32a425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ecb32a425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ecb32a425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ecb32a425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ecb32a425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ecb32a425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89635" y="1654611"/>
            <a:ext cx="10650600" cy="4561200"/>
          </a:xfrm>
          <a:prstGeom prst="rect">
            <a:avLst/>
          </a:prstGeom>
        </p:spPr>
        <p:txBody>
          <a:bodyPr spcFirstLastPara="1" wrap="square" lIns="143900" tIns="143900" rIns="143900" bIns="143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1pPr>
            <a:lvl2pPr lvl="1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2pPr>
            <a:lvl3pPr lvl="2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3pPr>
            <a:lvl4pPr lvl="3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4pPr>
            <a:lvl5pPr lvl="4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5pPr>
            <a:lvl6pPr lvl="5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6pPr>
            <a:lvl7pPr lvl="6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7pPr>
            <a:lvl8pPr lvl="7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8pPr>
            <a:lvl9pPr lvl="8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89625" y="6298056"/>
            <a:ext cx="10650600" cy="1761300"/>
          </a:xfrm>
          <a:prstGeom prst="rect">
            <a:avLst/>
          </a:prstGeom>
        </p:spPr>
        <p:txBody>
          <a:bodyPr spcFirstLastPara="1" wrap="square" lIns="143900" tIns="143900" rIns="143900" bIns="143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590572" y="10362704"/>
            <a:ext cx="685800" cy="874800"/>
          </a:xfrm>
          <a:prstGeom prst="rect">
            <a:avLst/>
          </a:prstGeom>
        </p:spPr>
        <p:txBody>
          <a:bodyPr spcFirstLastPara="1" wrap="square" lIns="143900" tIns="143900" rIns="143900" bIns="143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89625" y="2458056"/>
            <a:ext cx="10650600" cy="4363200"/>
          </a:xfrm>
          <a:prstGeom prst="rect">
            <a:avLst/>
          </a:prstGeom>
        </p:spPr>
        <p:txBody>
          <a:bodyPr spcFirstLastPara="1" wrap="square" lIns="143900" tIns="143900" rIns="143900" bIns="143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900"/>
              <a:buNone/>
              <a:defRPr sz="18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900"/>
              <a:buNone/>
              <a:defRPr sz="18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900"/>
              <a:buNone/>
              <a:defRPr sz="18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900"/>
              <a:buNone/>
              <a:defRPr sz="18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900"/>
              <a:buNone/>
              <a:defRPr sz="18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900"/>
              <a:buNone/>
              <a:defRPr sz="18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900"/>
              <a:buNone/>
              <a:defRPr sz="18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900"/>
              <a:buNone/>
              <a:defRPr sz="18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900"/>
              <a:buNone/>
              <a:defRPr sz="189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89625" y="7004944"/>
            <a:ext cx="10650600" cy="2890800"/>
          </a:xfrm>
          <a:prstGeom prst="rect">
            <a:avLst/>
          </a:prstGeom>
        </p:spPr>
        <p:txBody>
          <a:bodyPr spcFirstLastPara="1" wrap="square" lIns="143900" tIns="143900" rIns="143900" bIns="143900" anchor="t" anchorCtr="0">
            <a:normAutofit/>
          </a:bodyPr>
          <a:lstStyle>
            <a:lvl1pPr marL="457200" lvl="0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368300" algn="ctr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algn="ctr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algn="ctr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ctr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ctr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ctr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0590572" y="10362704"/>
            <a:ext cx="685800" cy="874800"/>
          </a:xfrm>
          <a:prstGeom prst="rect">
            <a:avLst/>
          </a:prstGeom>
        </p:spPr>
        <p:txBody>
          <a:bodyPr spcFirstLastPara="1" wrap="square" lIns="143900" tIns="143900" rIns="143900" bIns="143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0590572" y="10362704"/>
            <a:ext cx="685800" cy="874800"/>
          </a:xfrm>
          <a:prstGeom prst="rect">
            <a:avLst/>
          </a:prstGeom>
        </p:spPr>
        <p:txBody>
          <a:bodyPr spcFirstLastPara="1" wrap="square" lIns="143900" tIns="143900" rIns="143900" bIns="143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89625" y="4779667"/>
            <a:ext cx="10650600" cy="1870800"/>
          </a:xfrm>
          <a:prstGeom prst="rect">
            <a:avLst/>
          </a:prstGeom>
        </p:spPr>
        <p:txBody>
          <a:bodyPr spcFirstLastPara="1" wrap="square" lIns="143900" tIns="143900" rIns="143900" bIns="143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2pPr>
            <a:lvl3pPr lvl="2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3pPr>
            <a:lvl4pPr lvl="3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4pPr>
            <a:lvl5pPr lvl="4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5pPr>
            <a:lvl6pPr lvl="5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6pPr>
            <a:lvl7pPr lvl="6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7pPr>
            <a:lvl8pPr lvl="7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8pPr>
            <a:lvl9pPr lvl="8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590572" y="10362704"/>
            <a:ext cx="685800" cy="874800"/>
          </a:xfrm>
          <a:prstGeom prst="rect">
            <a:avLst/>
          </a:prstGeom>
        </p:spPr>
        <p:txBody>
          <a:bodyPr spcFirstLastPara="1" wrap="square" lIns="143900" tIns="143900" rIns="143900" bIns="143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89625" y="988944"/>
            <a:ext cx="10650600" cy="1272600"/>
          </a:xfrm>
          <a:prstGeom prst="rect">
            <a:avLst/>
          </a:prstGeom>
        </p:spPr>
        <p:txBody>
          <a:bodyPr spcFirstLastPara="1" wrap="square" lIns="143900" tIns="143900" rIns="143900" bIns="143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89625" y="2561056"/>
            <a:ext cx="10650600" cy="7592100"/>
          </a:xfrm>
          <a:prstGeom prst="rect">
            <a:avLst/>
          </a:prstGeom>
        </p:spPr>
        <p:txBody>
          <a:bodyPr spcFirstLastPara="1" wrap="square" lIns="143900" tIns="143900" rIns="143900" bIns="143900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0590572" y="10362704"/>
            <a:ext cx="685800" cy="874800"/>
          </a:xfrm>
          <a:prstGeom prst="rect">
            <a:avLst/>
          </a:prstGeom>
        </p:spPr>
        <p:txBody>
          <a:bodyPr spcFirstLastPara="1" wrap="square" lIns="143900" tIns="143900" rIns="143900" bIns="143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89625" y="988944"/>
            <a:ext cx="10650600" cy="1272600"/>
          </a:xfrm>
          <a:prstGeom prst="rect">
            <a:avLst/>
          </a:prstGeom>
        </p:spPr>
        <p:txBody>
          <a:bodyPr spcFirstLastPara="1" wrap="square" lIns="143900" tIns="143900" rIns="143900" bIns="143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89625" y="2561056"/>
            <a:ext cx="4999800" cy="7592100"/>
          </a:xfrm>
          <a:prstGeom prst="rect">
            <a:avLst/>
          </a:prstGeom>
        </p:spPr>
        <p:txBody>
          <a:bodyPr spcFirstLastPara="1" wrap="square" lIns="143900" tIns="143900" rIns="143900" bIns="143900" anchor="t" anchorCtr="0">
            <a:norm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040500" y="2561056"/>
            <a:ext cx="4999800" cy="7592100"/>
          </a:xfrm>
          <a:prstGeom prst="rect">
            <a:avLst/>
          </a:prstGeom>
        </p:spPr>
        <p:txBody>
          <a:bodyPr spcFirstLastPara="1" wrap="square" lIns="143900" tIns="143900" rIns="143900" bIns="143900" anchor="t" anchorCtr="0">
            <a:norm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0590572" y="10362704"/>
            <a:ext cx="685800" cy="874800"/>
          </a:xfrm>
          <a:prstGeom prst="rect">
            <a:avLst/>
          </a:prstGeom>
        </p:spPr>
        <p:txBody>
          <a:bodyPr spcFirstLastPara="1" wrap="square" lIns="143900" tIns="143900" rIns="143900" bIns="143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89625" y="988944"/>
            <a:ext cx="10650600" cy="1272600"/>
          </a:xfrm>
          <a:prstGeom prst="rect">
            <a:avLst/>
          </a:prstGeom>
        </p:spPr>
        <p:txBody>
          <a:bodyPr spcFirstLastPara="1" wrap="square" lIns="143900" tIns="143900" rIns="143900" bIns="143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0590572" y="10362704"/>
            <a:ext cx="685800" cy="874800"/>
          </a:xfrm>
          <a:prstGeom prst="rect">
            <a:avLst/>
          </a:prstGeom>
        </p:spPr>
        <p:txBody>
          <a:bodyPr spcFirstLastPara="1" wrap="square" lIns="143900" tIns="143900" rIns="143900" bIns="143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89625" y="1234667"/>
            <a:ext cx="3510000" cy="1679400"/>
          </a:xfrm>
          <a:prstGeom prst="rect">
            <a:avLst/>
          </a:prstGeom>
        </p:spPr>
        <p:txBody>
          <a:bodyPr spcFirstLastPara="1" wrap="square" lIns="143900" tIns="143900" rIns="143900" bIns="143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89625" y="3088000"/>
            <a:ext cx="3510000" cy="7065300"/>
          </a:xfrm>
          <a:prstGeom prst="rect">
            <a:avLst/>
          </a:prstGeom>
        </p:spPr>
        <p:txBody>
          <a:bodyPr spcFirstLastPara="1" wrap="square" lIns="143900" tIns="143900" rIns="143900" bIns="143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0590572" y="10362704"/>
            <a:ext cx="685800" cy="874800"/>
          </a:xfrm>
          <a:prstGeom prst="rect">
            <a:avLst/>
          </a:prstGeom>
        </p:spPr>
        <p:txBody>
          <a:bodyPr spcFirstLastPara="1" wrap="square" lIns="143900" tIns="143900" rIns="143900" bIns="143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12813" y="1000333"/>
            <a:ext cx="7959900" cy="9090600"/>
          </a:xfrm>
          <a:prstGeom prst="rect">
            <a:avLst/>
          </a:prstGeom>
        </p:spPr>
        <p:txBody>
          <a:bodyPr spcFirstLastPara="1" wrap="square" lIns="143900" tIns="143900" rIns="143900" bIns="143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1pPr>
            <a:lvl2pPr lvl="1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2pPr>
            <a:lvl3pPr lvl="2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3pPr>
            <a:lvl4pPr lvl="3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4pPr>
            <a:lvl5pPr lvl="4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5pPr>
            <a:lvl6pPr lvl="5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6pPr>
            <a:lvl7pPr lvl="6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7pPr>
            <a:lvl8pPr lvl="7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8pPr>
            <a:lvl9pPr lvl="8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0590572" y="10362704"/>
            <a:ext cx="685800" cy="874800"/>
          </a:xfrm>
          <a:prstGeom prst="rect">
            <a:avLst/>
          </a:prstGeom>
        </p:spPr>
        <p:txBody>
          <a:bodyPr spcFirstLastPara="1" wrap="square" lIns="143900" tIns="143900" rIns="143900" bIns="143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715000" y="-278"/>
            <a:ext cx="5715000" cy="1143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43900" tIns="143900" rIns="143900" bIns="143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31875" y="2740389"/>
            <a:ext cx="5056500" cy="3294000"/>
          </a:xfrm>
          <a:prstGeom prst="rect">
            <a:avLst/>
          </a:prstGeom>
        </p:spPr>
        <p:txBody>
          <a:bodyPr spcFirstLastPara="1" wrap="square" lIns="143900" tIns="143900" rIns="143900" bIns="143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31875" y="6229056"/>
            <a:ext cx="5056500" cy="2744700"/>
          </a:xfrm>
          <a:prstGeom prst="rect">
            <a:avLst/>
          </a:prstGeom>
        </p:spPr>
        <p:txBody>
          <a:bodyPr spcFirstLastPara="1" wrap="square" lIns="143900" tIns="143900" rIns="143900" bIns="143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174375" y="1609056"/>
            <a:ext cx="4796400" cy="8211300"/>
          </a:xfrm>
          <a:prstGeom prst="rect">
            <a:avLst/>
          </a:prstGeom>
        </p:spPr>
        <p:txBody>
          <a:bodyPr spcFirstLastPara="1" wrap="square" lIns="143900" tIns="143900" rIns="143900" bIns="143900" anchor="ctr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0590572" y="10362704"/>
            <a:ext cx="685800" cy="874800"/>
          </a:xfrm>
          <a:prstGeom prst="rect">
            <a:avLst/>
          </a:prstGeom>
        </p:spPr>
        <p:txBody>
          <a:bodyPr spcFirstLastPara="1" wrap="square" lIns="143900" tIns="143900" rIns="143900" bIns="143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89625" y="9401278"/>
            <a:ext cx="7498500" cy="1344600"/>
          </a:xfrm>
          <a:prstGeom prst="rect">
            <a:avLst/>
          </a:prstGeom>
        </p:spPr>
        <p:txBody>
          <a:bodyPr spcFirstLastPara="1" wrap="square" lIns="143900" tIns="143900" rIns="143900" bIns="143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0590572" y="10362704"/>
            <a:ext cx="685800" cy="874800"/>
          </a:xfrm>
          <a:prstGeom prst="rect">
            <a:avLst/>
          </a:prstGeom>
        </p:spPr>
        <p:txBody>
          <a:bodyPr spcFirstLastPara="1" wrap="square" lIns="143900" tIns="143900" rIns="143900" bIns="143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9625" y="988944"/>
            <a:ext cx="10650600" cy="12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900" tIns="143900" rIns="143900" bIns="143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9625" y="2561056"/>
            <a:ext cx="10650600" cy="75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900" tIns="143900" rIns="143900" bIns="143900" anchor="t" anchorCtr="0">
            <a:normAutofit/>
          </a:bodyPr>
          <a:lstStyle>
            <a:lvl1pPr marL="457200" lvl="0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●"/>
              <a:defRPr sz="2800">
                <a:solidFill>
                  <a:schemeClr val="dk2"/>
                </a:solidFill>
              </a:defRPr>
            </a:lvl1pPr>
            <a:lvl2pPr marL="914400" lvl="1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  <a:defRPr sz="2200">
                <a:solidFill>
                  <a:schemeClr val="dk2"/>
                </a:solidFill>
              </a:defRPr>
            </a:lvl2pPr>
            <a:lvl3pPr marL="1371600" lvl="2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■"/>
              <a:defRPr sz="2200">
                <a:solidFill>
                  <a:schemeClr val="dk2"/>
                </a:solidFill>
              </a:defRPr>
            </a:lvl3pPr>
            <a:lvl4pPr marL="1828800" lvl="3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4pPr>
            <a:lvl5pPr marL="2286000" lvl="4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  <a:defRPr sz="2200">
                <a:solidFill>
                  <a:schemeClr val="dk2"/>
                </a:solidFill>
              </a:defRPr>
            </a:lvl5pPr>
            <a:lvl6pPr marL="2743200" lvl="5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■"/>
              <a:defRPr sz="2200">
                <a:solidFill>
                  <a:schemeClr val="dk2"/>
                </a:solidFill>
              </a:defRPr>
            </a:lvl6pPr>
            <a:lvl7pPr marL="3200400" lvl="6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●"/>
              <a:defRPr sz="2200">
                <a:solidFill>
                  <a:schemeClr val="dk2"/>
                </a:solidFill>
              </a:defRPr>
            </a:lvl7pPr>
            <a:lvl8pPr marL="3657600" lvl="7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○"/>
              <a:defRPr sz="2200">
                <a:solidFill>
                  <a:schemeClr val="dk2"/>
                </a:solidFill>
              </a:defRPr>
            </a:lvl8pPr>
            <a:lvl9pPr marL="4114800" lvl="8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Char char="■"/>
              <a:defRPr sz="2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590572" y="10362704"/>
            <a:ext cx="6858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900" tIns="143900" rIns="143900" bIns="143900" anchor="ctr" anchorCtr="0">
            <a:normAutofit/>
          </a:bodyPr>
          <a:lstStyle>
            <a:lvl1pPr lvl="0" algn="r">
              <a:buNone/>
              <a:defRPr sz="1600">
                <a:solidFill>
                  <a:schemeClr val="dk2"/>
                </a:solidFill>
              </a:defRPr>
            </a:lvl1pPr>
            <a:lvl2pPr lvl="1" algn="r">
              <a:buNone/>
              <a:defRPr sz="1600">
                <a:solidFill>
                  <a:schemeClr val="dk2"/>
                </a:solidFill>
              </a:defRPr>
            </a:lvl2pPr>
            <a:lvl3pPr lvl="2" algn="r">
              <a:buNone/>
              <a:defRPr sz="1600">
                <a:solidFill>
                  <a:schemeClr val="dk2"/>
                </a:solidFill>
              </a:defRPr>
            </a:lvl3pPr>
            <a:lvl4pPr lvl="3" algn="r">
              <a:buNone/>
              <a:defRPr sz="1600">
                <a:solidFill>
                  <a:schemeClr val="dk2"/>
                </a:solidFill>
              </a:defRPr>
            </a:lvl4pPr>
            <a:lvl5pPr lvl="4" algn="r">
              <a:buNone/>
              <a:defRPr sz="1600">
                <a:solidFill>
                  <a:schemeClr val="dk2"/>
                </a:solidFill>
              </a:defRPr>
            </a:lvl5pPr>
            <a:lvl6pPr lvl="5" algn="r">
              <a:buNone/>
              <a:defRPr sz="1600">
                <a:solidFill>
                  <a:schemeClr val="dk2"/>
                </a:solidFill>
              </a:defRPr>
            </a:lvl6pPr>
            <a:lvl7pPr lvl="6" algn="r">
              <a:buNone/>
              <a:defRPr sz="1600">
                <a:solidFill>
                  <a:schemeClr val="dk2"/>
                </a:solidFill>
              </a:defRPr>
            </a:lvl7pPr>
            <a:lvl8pPr lvl="7" algn="r">
              <a:buNone/>
              <a:defRPr sz="1600">
                <a:solidFill>
                  <a:schemeClr val="dk2"/>
                </a:solidFill>
              </a:defRPr>
            </a:lvl8pPr>
            <a:lvl9pPr lvl="8" algn="r">
              <a:buNone/>
              <a:defRPr sz="16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855450" y="332425"/>
            <a:ext cx="1923000" cy="13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COLOQUE SEU LOGO AQUI</a:t>
            </a:r>
            <a:endParaRPr sz="2500"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BECC037-0F21-4958-813E-AAD348CF7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5" y="510139"/>
            <a:ext cx="3397718" cy="3397718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FA7349B-62B0-410D-9513-57F212CC3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042181"/>
              </p:ext>
            </p:extLst>
          </p:nvPr>
        </p:nvGraphicFramePr>
        <p:xfrm>
          <a:off x="905650" y="4342916"/>
          <a:ext cx="9797642" cy="6637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97642">
                  <a:extLst>
                    <a:ext uri="{9D8B030D-6E8A-4147-A177-3AD203B41FA5}">
                      <a16:colId xmlns:a16="http://schemas.microsoft.com/office/drawing/2014/main" val="118845141"/>
                    </a:ext>
                  </a:extLst>
                </a:gridCol>
              </a:tblGrid>
              <a:tr h="317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Sugestão de legenda:</a:t>
                      </a:r>
                      <a:endParaRPr lang="pt-BR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9691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290622"/>
                  </a:ext>
                </a:extLst>
              </a:tr>
              <a:tr h="5173183">
                <a:tc>
                  <a:txBody>
                    <a:bodyPr/>
                    <a:lstStyle/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Você conhece o LIV?</a:t>
                      </a:r>
                      <a:b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b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Aqui, </a:t>
                      </a:r>
                      <a:r>
                        <a:rPr lang="pt-BR" sz="18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[</a:t>
                      </a:r>
                      <a:r>
                        <a:rPr lang="pt-BR" sz="1800" b="0" i="1" u="none" strike="noStrike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nome da escola</a:t>
                      </a:r>
                      <a:r>
                        <a:rPr lang="pt-BR" sz="1800" b="0" i="0" u="none" strike="noStrike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]</a:t>
                      </a:r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, valorizamos a aprendizagem das habilidades socioemocionais, juntamente com os demais conhecimentos, dentro do ambiente escolar. </a:t>
                      </a:r>
                      <a:b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b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Com esse propósito, incentivamos o desenvolvimento da inteligência emocional e das competências socioemocionais desde a infância, em parceria com o LIV @inteligenciadevida.</a:t>
                      </a:r>
                    </a:p>
                    <a:p>
                      <a:endParaRPr lang="pt-BR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Mas por que essa aprendizagem é tão importante? Além de ajudar os alunos a entenderem melhor sobre si mesmos e seu papel no mundo, ela também os prepara para o mercado de trabalho, que valoriza cada vez mais habilidades como criatividade e pensamento crítico.</a:t>
                      </a:r>
                    </a:p>
                    <a:p>
                      <a:endParaRPr lang="pt-BR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 as aulas do LIV, nosso programa socioemocional, são conduzidas por nossos educadores, que contam com todo o suporte necessário:</a:t>
                      </a:r>
                    </a:p>
                    <a:p>
                      <a:endParaRPr lang="pt-BR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✅ Apoio da equipe pedagógica do LIV;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✅ Aulas planejadas que auxiliam a estruturar o progresso do aluno;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✅ Conteúdos e ferramentas para constante atualização das temáticas socioemocionais.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#educacaosocioemocional #escolaquesente #laboratoriointeligenciadevida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pt-BR" sz="1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 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pt-BR" sz="1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 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691981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94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/>
        </p:nvSpPr>
        <p:spPr>
          <a:xfrm>
            <a:off x="9611850" y="268700"/>
            <a:ext cx="1923000" cy="13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COLOQUE SEU LOGO AQUI</a:t>
            </a:r>
            <a:endParaRPr sz="2500"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E52205B-A5EB-4577-81F3-A635FE32B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5" y="510139"/>
            <a:ext cx="3397718" cy="3397718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FA7349B-62B0-410D-9513-57F212CC3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85634"/>
              </p:ext>
            </p:extLst>
          </p:nvPr>
        </p:nvGraphicFramePr>
        <p:xfrm>
          <a:off x="905650" y="4342916"/>
          <a:ext cx="9797642" cy="55888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97642">
                  <a:extLst>
                    <a:ext uri="{9D8B030D-6E8A-4147-A177-3AD203B41FA5}">
                      <a16:colId xmlns:a16="http://schemas.microsoft.com/office/drawing/2014/main" val="118845141"/>
                    </a:ext>
                  </a:extLst>
                </a:gridCol>
              </a:tblGrid>
              <a:tr h="317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Sugestão de legenda:</a:t>
                      </a:r>
                      <a:endParaRPr lang="pt-BR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9691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290622"/>
                  </a:ext>
                </a:extLst>
              </a:tr>
              <a:tr h="5173183">
                <a:tc>
                  <a:txBody>
                    <a:bodyPr/>
                    <a:lstStyle/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Somos uma #EscolaQueSente! Valorizamos a aprendizagem das habilidades socioemocionais junto aos demais conhecimentos. Sabemos que português e matemática são importantes, mas também é essencial desenvolver os alunos de forma integral. Por isso, o LIV, nosso programa de educação socioemocional, nos apoia na criação de espaços seguros de fala e escuta. Junto com o LIV, os alunos conhecem melhor seus sentimentos e desenvolvem competências como empatia, colaboração e pensamento crítico, essenciais para enfrentar os desafios da vida.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🧠 Aprendizado de habilidades socioemocionais</a:t>
                      </a:r>
                      <a:b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🧑‍🏫 Professores atualizados com suporte exclusivo</a:t>
                      </a:r>
                      <a:b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📚 Materiais estruturados por faixa etária</a:t>
                      </a:r>
                      <a:b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🙌 Atividades que fortalecem o diálogo em família</a:t>
                      </a:r>
                    </a:p>
                    <a:p>
                      <a:endParaRPr lang="pt-BR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#educacaosocioemocional #escolaquesente #inteligenciadevida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691981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1899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FA7349B-62B0-410D-9513-57F212CC3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718492"/>
              </p:ext>
            </p:extLst>
          </p:nvPr>
        </p:nvGraphicFramePr>
        <p:xfrm>
          <a:off x="905650" y="4342916"/>
          <a:ext cx="9797642" cy="55888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97642">
                  <a:extLst>
                    <a:ext uri="{9D8B030D-6E8A-4147-A177-3AD203B41FA5}">
                      <a16:colId xmlns:a16="http://schemas.microsoft.com/office/drawing/2014/main" val="118845141"/>
                    </a:ext>
                  </a:extLst>
                </a:gridCol>
              </a:tblGrid>
              <a:tr h="317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Sugestão de legenda:</a:t>
                      </a:r>
                      <a:endParaRPr lang="pt-BR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9691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290622"/>
                  </a:ext>
                </a:extLst>
              </a:tr>
              <a:tr h="5173183">
                <a:tc>
                  <a:txBody>
                    <a:bodyPr/>
                    <a:lstStyle/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Com as aulas do LIV @inteligenciadevida, nosso programa de educação socioemocional, convidamos toda a comunidade escolar para participar da aprendizagem dos estudantes. Afinal, sabemos que a participação dos responsáveis é muito importante para o desenvolvimento integral dos alunos.  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E, fazemos isso de uma forma divertida, e com muita ludicidade! 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Através do suporte do programa, nossa escola oferece: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✅ Continuidade da aprendizagem socioemocional em casa;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✅ Participação da família através de propostas estruturadas e materiais interativos exclusivos.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Já está participando com a gente? Comente abaixo 👇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#educacaosocioemocional #escolaquesente #laboratoriointeligenciadevida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691981605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057005F8-D587-4535-BBC7-45773569A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5" y="510139"/>
            <a:ext cx="3397718" cy="33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65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-146825" y="205800"/>
            <a:ext cx="1923000" cy="13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COLOQUE SEU LOGO AQUI</a:t>
            </a:r>
            <a:endParaRPr sz="2500"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F6E4224-6B4C-4C10-9F99-916D639DD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5" y="510139"/>
            <a:ext cx="3397718" cy="3397718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FA7349B-62B0-410D-9513-57F212CC3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032039"/>
              </p:ext>
            </p:extLst>
          </p:nvPr>
        </p:nvGraphicFramePr>
        <p:xfrm>
          <a:off x="905650" y="4342916"/>
          <a:ext cx="9797642" cy="55888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97642">
                  <a:extLst>
                    <a:ext uri="{9D8B030D-6E8A-4147-A177-3AD203B41FA5}">
                      <a16:colId xmlns:a16="http://schemas.microsoft.com/office/drawing/2014/main" val="118845141"/>
                    </a:ext>
                  </a:extLst>
                </a:gridCol>
              </a:tblGrid>
              <a:tr h="317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Sugestão de legenda:</a:t>
                      </a:r>
                      <a:endParaRPr lang="pt-BR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9691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290622"/>
                  </a:ext>
                </a:extLst>
              </a:tr>
              <a:tr h="5173183">
                <a:tc>
                  <a:txBody>
                    <a:bodyPr/>
                    <a:lstStyle/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Saiba mais sobre a nossa parceria com o LIV e como a proposta de educação socioemocional acontece no dia a dia dos estudantes aqui na nossa escola. </a:t>
                      </a:r>
                      <a:b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b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Entre em contato conosco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✅ Inteligência emocional, habilidades socioemocionais;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 </a:t>
                      </a: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#educacaosocioemocional #escolaquesente #laboratoriointeligenciadevida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691981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3478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9583200" y="10020900"/>
            <a:ext cx="1923000" cy="13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COLOQUE SEU LOGO AQUI</a:t>
            </a:r>
            <a:endParaRPr sz="2500"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97AB557-522F-44CD-ABAE-38EFC2612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5" y="510139"/>
            <a:ext cx="3397718" cy="3397718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FA7349B-62B0-410D-9513-57F212CC3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562744"/>
              </p:ext>
            </p:extLst>
          </p:nvPr>
        </p:nvGraphicFramePr>
        <p:xfrm>
          <a:off x="905650" y="4342916"/>
          <a:ext cx="9797642" cy="55888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97642">
                  <a:extLst>
                    <a:ext uri="{9D8B030D-6E8A-4147-A177-3AD203B41FA5}">
                      <a16:colId xmlns:a16="http://schemas.microsoft.com/office/drawing/2014/main" val="118845141"/>
                    </a:ext>
                  </a:extLst>
                </a:gridCol>
              </a:tblGrid>
              <a:tr h="317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Sugestão de legenda:</a:t>
                      </a:r>
                      <a:endParaRPr lang="pt-BR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9691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290622"/>
                  </a:ext>
                </a:extLst>
              </a:tr>
              <a:tr h="5173183">
                <a:tc>
                  <a:txBody>
                    <a:bodyPr/>
                    <a:lstStyle/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Ao contrário do que muitas pessoas pensam, as habilidades socioemocionais, como a perseverança e a colaboração, podem ser ensinadas e desenvolvidas.</a:t>
                      </a:r>
                    </a:p>
                    <a:p>
                      <a:endParaRPr lang="pt-BR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Nossa escola valoriza a aprendizagem dessas habilidades em conjunto com os demais conteúdos curriculares, ajudando a preparar nossos alunos para a vida além dos muros da escola. Fazemos isso com o apoio do LIV (@inteligenciadevida), nosso programa de educação socioemocional, que oferece recursos exclusivos, como séries audiovisuais que falam a linguagem dos alunos dessa faixa etária, promovendo um melhor engajamento da turma.</a:t>
                      </a:r>
                    </a:p>
                    <a:p>
                      <a:endParaRPr lang="pt-BR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Você pode conhecer mais sobre o LIV e como ele ajuda toda a nossa comunidade escolar aqui no nosso perfil ou entrando em contato com a gente!</a:t>
                      </a:r>
                    </a:p>
                    <a:p>
                      <a:endParaRPr lang="pt-BR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#educacaosocioemocional #escolaquesente #laboratoriointeligenciadevida</a:t>
                      </a: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691981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1250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/>
        </p:nvSpPr>
        <p:spPr>
          <a:xfrm>
            <a:off x="313375" y="541350"/>
            <a:ext cx="1923000" cy="13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COLOQUE SEU LOGO AQUI</a:t>
            </a:r>
            <a:endParaRPr sz="2500"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10344EA-D679-4A17-9FE2-92961370F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5" y="510139"/>
            <a:ext cx="3397718" cy="3397718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3FA7349B-62B0-410D-9513-57F212CC3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605072"/>
              </p:ext>
            </p:extLst>
          </p:nvPr>
        </p:nvGraphicFramePr>
        <p:xfrm>
          <a:off x="905650" y="4342916"/>
          <a:ext cx="9797642" cy="55888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97642">
                  <a:extLst>
                    <a:ext uri="{9D8B030D-6E8A-4147-A177-3AD203B41FA5}">
                      <a16:colId xmlns:a16="http://schemas.microsoft.com/office/drawing/2014/main" val="118845141"/>
                    </a:ext>
                  </a:extLst>
                </a:gridCol>
              </a:tblGrid>
              <a:tr h="317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Sugestão de legenda:</a:t>
                      </a:r>
                      <a:endParaRPr lang="pt-BR" sz="16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solidFill>
                      <a:srgbClr val="9691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6290622"/>
                  </a:ext>
                </a:extLst>
              </a:tr>
              <a:tr h="5173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pt-BR" sz="1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No Ensino Médio, é essencial promover o desenvolvimento socioemocional em conjunto com o aprendizado acadêmico. Com o apoio do programa de educação socioemocional do LIV, nossos alunos têm a oportunidade de desenvolver o autoconhecimento, traçar estratégias de autorregulação, fortalecer o pensamento crítico e cultivar a empatia. Essas competências são fundamentais para enfrentar os desafios da vida e fazer escolhas conscientes. Juntos, construímos uma formação integral que prepara nossos estudantes para o futuro.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#educacaosocioemocional #EnsinoMedio #LIV </a:t>
                      </a:r>
                      <a:r>
                        <a:rPr lang="pt-BR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#escolaquesente #laboratoriointeligenciadevida</a:t>
                      </a: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pt-BR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pt-BR" sz="1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 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pt-BR" sz="1800" dirty="0">
                          <a:effectLst/>
                          <a:latin typeface="Roboto Condensed" panose="02000000000000000000" pitchFamily="2" charset="0"/>
                          <a:ea typeface="Roboto Condensed" panose="02000000000000000000" pitchFamily="2" charset="0"/>
                          <a:cs typeface="Roboto Condensed" panose="02000000000000000000" pitchFamily="2" charset="0"/>
                        </a:rPr>
                        <a:t> </a:t>
                      </a:r>
                      <a:endParaRPr lang="pt-BR" sz="1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691981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4940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/>
        </p:nvSpPr>
        <p:spPr>
          <a:xfrm>
            <a:off x="5534175" y="437275"/>
            <a:ext cx="1923000" cy="13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>
                <a:solidFill>
                  <a:srgbClr val="FF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COLOQUE SEU LOGO AQUI</a:t>
            </a:r>
            <a:endParaRPr sz="2500" b="1">
              <a:solidFill>
                <a:srgbClr val="FF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724</Words>
  <Application>Microsoft Office PowerPoint</Application>
  <PresentationFormat>Personalizar</PresentationFormat>
  <Paragraphs>58</Paragraphs>
  <Slides>12</Slides>
  <Notes>6</Notes>
  <HiddenSlides>6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5" baseType="lpstr">
      <vt:lpstr>Roboto Condensed</vt:lpstr>
      <vt:lpstr>Arial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Pedro Vinicius</cp:lastModifiedBy>
  <cp:revision>1</cp:revision>
  <dcterms:modified xsi:type="dcterms:W3CDTF">2025-05-30T11:28:33Z</dcterms:modified>
</cp:coreProperties>
</file>